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8"/>
    <a:srgbClr val="333333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>
      <p:cViewPr varScale="1">
        <p:scale>
          <a:sx n="207" d="100"/>
          <a:sy n="207" d="100"/>
        </p:scale>
        <p:origin x="120" y="452"/>
      </p:cViewPr>
      <p:guideLst>
        <p:guide orient="horz" pos="1439"/>
        <p:guide pos="2891"/>
        <p:guide orient="horz" pos="2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929B3-EDC4-4292-BA5A-2119A16C91BC}" type="datetimeFigureOut">
              <a:rPr lang="de-DE" smtClean="0"/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E0915-CD52-4968-84CC-DCADF0878D91}" type="slidenum">
              <a:rPr lang="de-DE" smtClean="0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918000" y="1059582"/>
            <a:ext cx="7326000" cy="129614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0" y="98720"/>
            <a:ext cx="2555776" cy="810000"/>
          </a:xfrm>
          <a:prstGeom prst="rect">
            <a:avLst/>
          </a:prstGeom>
          <a:solidFill>
            <a:srgbClr val="006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918000" y="4179600"/>
            <a:ext cx="7326000" cy="84164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2237910" cy="63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936000" y="1491630"/>
            <a:ext cx="7308000" cy="29523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</a:fld>
            <a:endParaRPr lang="de-DE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936000" y="915566"/>
            <a:ext cx="7308000" cy="42962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64A8"/>
                </a:solidFill>
              </a:defRPr>
            </a:lvl1pPr>
          </a:lstStyle>
          <a:p>
            <a:pPr lvl="0"/>
            <a:r>
              <a:rPr lang="de-DE" smtClean="0"/>
              <a:t>TITELMASTERFORMAT BEARBEITEN</a:t>
            </a:r>
            <a:endParaRPr lang="de-DE" smtClean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936000" y="1635646"/>
            <a:ext cx="7308000" cy="2808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936000" y="915566"/>
            <a:ext cx="7308000" cy="566792"/>
          </a:xfrm>
        </p:spPr>
        <p:txBody>
          <a:bodyPr/>
          <a:lstStyle>
            <a:lvl1pPr>
              <a:spcBef>
                <a:spcPts val="0"/>
              </a:spcBef>
              <a:defRPr b="1">
                <a:solidFill>
                  <a:srgbClr val="0064A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mtClean="0"/>
              <a:t>TITELMASTERFORMAT </a:t>
            </a:r>
            <a:endParaRPr lang="de-DE" smtClean="0"/>
          </a:p>
          <a:p>
            <a:pPr lvl="0"/>
            <a:r>
              <a:rPr lang="de-DE" smtClean="0"/>
              <a:t>ZWEIZEILIG BEARBEITEN</a:t>
            </a:r>
            <a:endParaRPr lang="de-DE" smtClean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</a:fld>
            <a:endParaRPr lang="de-DE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936000" y="915566"/>
            <a:ext cx="3596208" cy="3435967"/>
          </a:xfrm>
        </p:spPr>
        <p:txBody>
          <a:bodyPr lIns="0" tIns="0" rIns="0" bIns="0"/>
          <a:lstStyle>
            <a:lvl1pPr>
              <a:defRPr sz="1800"/>
            </a:lvl1pPr>
            <a:lvl2pPr marL="742950" indent="-285750">
              <a:buFont typeface="Wingdings" panose="05000000000000000000" pitchFamily="2" charset="2"/>
              <a:buChar char="§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>
              <a:defRPr sz="1400"/>
            </a:lvl4pPr>
            <a:lvl5pPr marL="2057400" indent="-228600">
              <a:buFont typeface="Arial" panose="020B0604020202020204" pitchFamily="34" charset="0"/>
              <a:buChar char="•"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8200" y="915567"/>
            <a:ext cx="3596208" cy="3435966"/>
          </a:xfrm>
        </p:spPr>
        <p:txBody>
          <a:bodyPr/>
          <a:lstStyle>
            <a:lvl1pPr>
              <a:defRPr sz="1800"/>
            </a:lvl1pPr>
            <a:lvl2pPr marL="742950" indent="-285750">
              <a:buFont typeface="Wingdings" panose="05000000000000000000" pitchFamily="2" charset="2"/>
              <a:buChar char="§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>
              <a:defRPr sz="1400"/>
            </a:lvl4pPr>
            <a:lvl5pPr marL="2057400" indent="-228600">
              <a:buFont typeface="Arial" panose="020B0604020202020204" pitchFamily="34" charset="0"/>
              <a:buChar char="•"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</a:fld>
            <a:endParaRPr lang="de-DE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Titel 1"/>
          <p:cNvSpPr txBox="1"/>
          <p:nvPr userDrawn="1"/>
        </p:nvSpPr>
        <p:spPr>
          <a:xfrm>
            <a:off x="936000" y="3432397"/>
            <a:ext cx="7308000" cy="56673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rgbClr val="0064A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936000" y="915566"/>
            <a:ext cx="7308000" cy="2376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936000" y="3867894"/>
            <a:ext cx="7308000" cy="504056"/>
          </a:xfrm>
        </p:spPr>
        <p:txBody>
          <a:bodyPr lIns="0" tIns="0" rIns="0" bIns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  <a:endParaRPr lang="de-DE" smtClean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</a:fld>
            <a:endParaRPr lang="de-DE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936000" y="915566"/>
            <a:ext cx="7308000" cy="3435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630000" cy="63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400" kern="1200">
          <a:solidFill>
            <a:srgbClr val="0064A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4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rgbClr val="3333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Oktopus-Tentakel</a:t>
            </a:r>
            <a:r>
              <a:rPr lang="en-US" dirty="0" smtClean="0"/>
              <a:t> f</a:t>
            </a:r>
            <a:r>
              <a:rPr lang="de-DE" dirty="0" err="1" smtClean="0"/>
              <a:t>ür</a:t>
            </a:r>
            <a:r>
              <a:rPr lang="de-DE" dirty="0" smtClean="0"/>
              <a:t> die Robotik</a:t>
            </a:r>
            <a:br>
              <a:rPr lang="de-DE" dirty="0" smtClean="0"/>
            </a:br>
            <a:r>
              <a:rPr lang="de-DE" b="0" dirty="0" smtClean="0"/>
              <a:t>Greifen wie ein Oktopus</a:t>
            </a:r>
            <a:endParaRPr lang="de-DE" b="0" dirty="0"/>
          </a:p>
        </p:txBody>
      </p:sp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918000" y="4178374"/>
            <a:ext cx="7308408" cy="841648"/>
          </a:xfrm>
        </p:spPr>
        <p:txBody>
          <a:bodyPr/>
          <a:lstStyle/>
          <a:p>
            <a:r>
              <a:rPr lang="de-DE" dirty="0" smtClean="0"/>
              <a:t>Vortragender: Qian Sun</a:t>
            </a:r>
            <a:endParaRPr lang="de-DE" dirty="0" smtClean="0"/>
          </a:p>
          <a:p>
            <a:r>
              <a:rPr lang="de-DE" dirty="0" smtClean="0"/>
              <a:t>Matrikel-Nr.: 61513</a:t>
            </a:r>
            <a:endParaRPr lang="de-DE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00002"/>
            <a:ext cx="3158718" cy="18948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31132"/>
            <a:ext cx="2615271" cy="1887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440160"/>
          </a:xfrm>
        </p:spPr>
        <p:txBody>
          <a:bodyPr>
            <a:normAutofit/>
          </a:bodyPr>
          <a:lstStyle/>
          <a:p>
            <a:r>
              <a:rPr lang="de-DE" altLang="zh-CN" dirty="0" smtClean="0"/>
              <a:t>Oktopus besitzen acht Arme</a:t>
            </a:r>
            <a:r>
              <a:rPr lang="de-DE" altLang="zh-CN" dirty="0"/>
              <a:t>. Die relative Länge der Tentakel ist bei den einzelnen Arten unterschiedlich; sie kann von der doppelten Mantellänge bis zu der zehnfachen Länge des Mantels variieren</a:t>
            </a:r>
            <a:r>
              <a:rPr lang="de-DE" altLang="zh-CN" dirty="0" smtClean="0"/>
              <a:t>. </a:t>
            </a:r>
            <a:r>
              <a:rPr lang="de-DE" altLang="zh-CN" dirty="0"/>
              <a:t>Die Innenseiten der Tentakel sind mit Saugnäpfen besetzt; deren Anzahl variiert bei den einzelnen Arten.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Oktopus Tentakel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r>
              <a:rPr lang="de-DE" dirty="0" smtClean="0"/>
              <a:t> | 23.06.2019</a:t>
            </a:r>
            <a:endParaRPr lang="de-DE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31790"/>
            <a:ext cx="2088232" cy="1393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638221"/>
            <a:ext cx="3214956" cy="18084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1600" y="4361702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0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Wikipedia</a:t>
            </a:r>
            <a:endParaRPr lang="zh-CN" alt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936104"/>
          </a:xfrm>
        </p:spPr>
        <p:txBody>
          <a:bodyPr/>
          <a:lstStyle/>
          <a:p>
            <a:r>
              <a:rPr lang="de-DE" altLang="zh-CN" dirty="0"/>
              <a:t>Der Greifer arbeitet mit zwei Greifprinzipien: Er kann Gegenstände mit seinen Saugnäpfen halten, und er kann sich verbiegen und sich darum wickeln.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altLang="zh-CN" dirty="0" err="1" smtClean="0"/>
              <a:t>Konzept:Greifen</a:t>
            </a:r>
            <a:r>
              <a:rPr lang="de-DE" altLang="zh-CN" dirty="0" smtClean="0"/>
              <a:t> wie ein Oktopus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  <a:endParaRPr lang="de-DE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2355726"/>
            <a:ext cx="3260766" cy="19155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338293"/>
            <a:ext cx="3581472" cy="210399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36000" y="436590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800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Mit dem </a:t>
            </a:r>
            <a:r>
              <a:rPr lang="en-GB" altLang="zh-CN" dirty="0" err="1">
                <a:sym typeface="+mn-ea"/>
              </a:rPr>
              <a:t>TentacleGripper</a:t>
            </a:r>
            <a:r>
              <a:rPr lang="de-DE" altLang="zh-CN" dirty="0"/>
              <a:t> präsentiert Festo einen bionischen Greifer, der vom Oktopus-Tentakel abgeleitet ist. Er besteht aus einer weichen Silikonstruktur, die sich pneumatisch ansteuern lässt. </a:t>
            </a:r>
            <a:endParaRPr lang="de-DE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 smtClean="0"/>
              <a:t>Wird </a:t>
            </a:r>
            <a:r>
              <a:rPr lang="de-DE" altLang="zh-CN" dirty="0"/>
              <a:t>sie mit Druckluft gefüllt, krümmt sich das Tentakel nach innen und kann sich formschlüssig und sanft um das jeweilige </a:t>
            </a:r>
            <a:r>
              <a:rPr lang="de-DE" altLang="zh-CN" dirty="0" err="1"/>
              <a:t>Greifgut</a:t>
            </a:r>
            <a:r>
              <a:rPr lang="de-DE" altLang="zh-CN" dirty="0"/>
              <a:t> schlingen. </a:t>
            </a:r>
            <a:endParaRPr lang="de-DE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von FESTO</a:t>
            </a:r>
            <a:endParaRPr lang="en-GB" altLang="zh-CN" dirty="0" smtClean="0"/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  <a:endParaRPr lang="de-DE" altLang="zh-CN" dirty="0"/>
          </a:p>
          <a:p>
            <a:endParaRPr lang="de-DE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03798"/>
            <a:ext cx="3563888" cy="15654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19822"/>
            <a:ext cx="2117043" cy="12436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7584" y="4417241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4401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Wie bei seinem natürlichen Vorbild sind an der Innenseite des Silikontentakels zwei Reihen von aktiv und passiv geregelten Saugnäpfen angebracht. </a:t>
            </a:r>
            <a:endParaRPr lang="de-DE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Damit kann der </a:t>
            </a:r>
            <a:r>
              <a:rPr lang="en-GB" altLang="zh-CN" dirty="0" err="1">
                <a:sym typeface="+mn-ea"/>
              </a:rPr>
              <a:t>TentacleGripper</a:t>
            </a:r>
            <a:r>
              <a:rPr lang="de-DE" altLang="zh-CN" dirty="0"/>
              <a:t> eine Vielzahl an unterschiedlichen Formen aufnehmen und halten.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</a:t>
            </a:r>
            <a:r>
              <a:rPr lang="en-GB" altLang="zh-CN" dirty="0"/>
              <a:t>von FESTO</a:t>
            </a:r>
            <a:endParaRPr lang="en-GB" altLang="zh-CN" dirty="0"/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  <a:endParaRPr lang="de-DE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16" y="3041430"/>
            <a:ext cx="2868667" cy="1405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3038576"/>
            <a:ext cx="2880320" cy="14110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5592" y="443334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entacleGripper_2017_de_H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66656" y="1300362"/>
            <a:ext cx="5246687" cy="2951163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</a:t>
            </a:r>
            <a:r>
              <a:rPr lang="en-GB" altLang="zh-CN" dirty="0"/>
              <a:t>von FESTO</a:t>
            </a:r>
            <a:endParaRPr lang="en-GB" altLang="zh-CN" dirty="0"/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  <a:endParaRPr lang="de-DE" altLang="zh-CN" dirty="0"/>
          </a:p>
        </p:txBody>
      </p:sp>
      <p:sp>
        <p:nvSpPr>
          <p:cNvPr id="8" name="矩形 7"/>
          <p:cNvSpPr/>
          <p:nvPr/>
        </p:nvSpPr>
        <p:spPr>
          <a:xfrm>
            <a:off x="935592" y="443334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UBAF_ppt_blau-weiss_16zu9">
  <a:themeElements>
    <a:clrScheme name="TUBAF-Farben">
      <a:dk1>
        <a:srgbClr val="0064A8"/>
      </a:dk1>
      <a:lt1>
        <a:sysClr val="window" lastClr="FFFFFF"/>
      </a:lt1>
      <a:dk2>
        <a:srgbClr val="1F497D"/>
      </a:dk2>
      <a:lt2>
        <a:srgbClr val="EEECE1"/>
      </a:lt2>
      <a:accent1>
        <a:srgbClr val="0064A8"/>
      </a:accent1>
      <a:accent2>
        <a:srgbClr val="E66E01"/>
      </a:accent2>
      <a:accent3>
        <a:srgbClr val="4EBCCE"/>
      </a:accent3>
      <a:accent4>
        <a:srgbClr val="B20026"/>
      </a:accent4>
      <a:accent5>
        <a:srgbClr val="2E9028"/>
      </a:accent5>
      <a:accent6>
        <a:srgbClr val="7F7F7F"/>
      </a:accent6>
      <a:hlink>
        <a:srgbClr val="0064A8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16zu9_TUBAF_ppt_blau-weiss</Template>
  <TotalTime>0</TotalTime>
  <Words>2023</Words>
  <Application>WPS 演示</Application>
  <PresentationFormat>全屏显示(16:9)</PresentationFormat>
  <Paragraphs>70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SimSun</vt:lpstr>
      <vt:lpstr>Wingdings</vt:lpstr>
      <vt:lpstr>Courier New</vt:lpstr>
      <vt:lpstr>Calibri</vt:lpstr>
      <vt:lpstr>微软雅黑</vt:lpstr>
      <vt:lpstr>方正黑体_GBK</vt:lpstr>
      <vt:lpstr/>
      <vt:lpstr>Arial Unicode MS</vt:lpstr>
      <vt:lpstr>方正书宋_GBK</vt:lpstr>
      <vt:lpstr>SimSun</vt:lpstr>
      <vt:lpstr>Gubbi</vt:lpstr>
      <vt:lpstr>Times New Roman</vt:lpstr>
      <vt:lpstr>SimSun</vt:lpstr>
      <vt:lpstr>TUBAF_ppt_blau-weiss_16zu9</vt:lpstr>
      <vt:lpstr>Oktopus-Tentakel für die Robotik Greifen wie ein Oktopus</vt:lpstr>
      <vt:lpstr>Oktopus-Tentakel für die Robotik</vt:lpstr>
      <vt:lpstr>Oktopus-Tentakel für die Robotik</vt:lpstr>
      <vt:lpstr>Oktopus-Tentakel für die Robotik</vt:lpstr>
      <vt:lpstr>Oktopus-Tentakel für die Robotik</vt:lpstr>
      <vt:lpstr>Oktopus-Tentakel für die Robotik</vt:lpstr>
    </vt:vector>
  </TitlesOfParts>
  <Company>TU Bergakademie Freiberg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1. ÜBERSCHRIFT und eventuell noch ein Untertitel</dc:title>
  <dc:creator>Schellbach Sabine</dc:creator>
  <cp:lastModifiedBy>qx2021</cp:lastModifiedBy>
  <cp:revision>16</cp:revision>
  <dcterms:created xsi:type="dcterms:W3CDTF">2019-06-24T10:53:43Z</dcterms:created>
  <dcterms:modified xsi:type="dcterms:W3CDTF">2019-06-24T10:53:43Z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2052-11.1.0.8392</vt:lpwstr>
  </property>
</Properties>
</file>